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6" r:id="rId4"/>
    <p:sldId id="268" r:id="rId5"/>
    <p:sldId id="269" r:id="rId6"/>
    <p:sldId id="270" r:id="rId7"/>
    <p:sldId id="271" r:id="rId8"/>
    <p:sldId id="272" r:id="rId9"/>
    <p:sldId id="274" r:id="rId10"/>
    <p:sldId id="275" r:id="rId11"/>
    <p:sldId id="277" r:id="rId12"/>
    <p:sldId id="276" r:id="rId13"/>
    <p:sldId id="273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58" r:id="rId32"/>
    <p:sldId id="259" r:id="rId33"/>
    <p:sldId id="26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24/09/2021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Chomsky Normal Form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581400"/>
            <a:ext cx="7854696" cy="1752600"/>
          </a:xfrm>
        </p:spPr>
        <p:txBody>
          <a:bodyPr/>
          <a:lstStyle/>
          <a:p>
            <a:r>
              <a:rPr lang="en-US" b="1" dirty="0" smtClean="0"/>
              <a:t>---</a:t>
            </a:r>
            <a:r>
              <a:rPr lang="en-US" b="1" dirty="0" err="1" smtClean="0"/>
              <a:t>Sakshi</a:t>
            </a:r>
            <a:r>
              <a:rPr lang="en-US" b="1" dirty="0" smtClean="0"/>
              <a:t>   </a:t>
            </a:r>
            <a:r>
              <a:rPr lang="en-US" b="1" dirty="0" err="1" smtClean="0"/>
              <a:t>Surve</a:t>
            </a:r>
            <a:r>
              <a:rPr lang="en-US" b="1" dirty="0" smtClean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060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IN" dirty="0"/>
              <a:t>From (1), (2), (5), (6), (9), (10), (11) and (12), the resultant grammar is-</a:t>
            </a:r>
          </a:p>
          <a:p>
            <a:pPr marL="0" indent="0" fontAlgn="base">
              <a:buNone/>
            </a:pPr>
            <a:r>
              <a:rPr lang="en-IN" dirty="0"/>
              <a:t> </a:t>
            </a:r>
          </a:p>
          <a:p>
            <a:pPr marL="0" indent="0" fontAlgn="base">
              <a:buNone/>
            </a:pPr>
            <a:r>
              <a:rPr lang="en-IN" dirty="0"/>
              <a:t>S → </a:t>
            </a:r>
            <a:r>
              <a:rPr lang="en-IN" dirty="0" smtClean="0"/>
              <a:t>R1R3</a:t>
            </a:r>
            <a:endParaRPr lang="en-IN" dirty="0"/>
          </a:p>
          <a:p>
            <a:pPr marL="0" indent="0" fontAlgn="base">
              <a:buNone/>
            </a:pPr>
            <a:r>
              <a:rPr lang="en-US" dirty="0" smtClean="0">
                <a:sym typeface="Wingdings" pitchFamily="2" charset="2"/>
              </a:rPr>
              <a:t>A </a:t>
            </a:r>
            <a:r>
              <a:rPr lang="en-US" dirty="0">
                <a:sym typeface="Wingdings" pitchFamily="2" charset="2"/>
              </a:rPr>
              <a:t> R1B / R2R4 </a:t>
            </a:r>
            <a:endParaRPr lang="en-US" dirty="0" smtClean="0">
              <a:sym typeface="Wingdings" pitchFamily="2" charset="2"/>
            </a:endParaRPr>
          </a:p>
          <a:p>
            <a:pPr marL="0" indent="0" fontAlgn="base">
              <a:buNone/>
            </a:pPr>
            <a:r>
              <a:rPr lang="en-IN" dirty="0" smtClean="0"/>
              <a:t>R1</a:t>
            </a:r>
            <a:r>
              <a:rPr lang="en-IN" dirty="0"/>
              <a:t> → a</a:t>
            </a:r>
          </a:p>
          <a:p>
            <a:pPr marL="0" indent="0" fontAlgn="base">
              <a:buNone/>
            </a:pPr>
            <a:r>
              <a:rPr lang="en-IN" dirty="0" smtClean="0"/>
              <a:t>R2</a:t>
            </a:r>
            <a:r>
              <a:rPr lang="en-IN" dirty="0"/>
              <a:t> → b</a:t>
            </a:r>
          </a:p>
          <a:p>
            <a:pPr marL="0" indent="0" fontAlgn="base">
              <a:buNone/>
            </a:pPr>
            <a:r>
              <a:rPr lang="en-IN" dirty="0" smtClean="0"/>
              <a:t>R3</a:t>
            </a:r>
            <a:r>
              <a:rPr lang="en-IN" dirty="0"/>
              <a:t> → AD</a:t>
            </a:r>
          </a:p>
          <a:p>
            <a:pPr marL="0" indent="0" fontAlgn="base">
              <a:buNone/>
            </a:pPr>
            <a:r>
              <a:rPr lang="en-IN" dirty="0" smtClean="0"/>
              <a:t>R4</a:t>
            </a:r>
            <a:r>
              <a:rPr lang="en-IN" dirty="0"/>
              <a:t> → </a:t>
            </a:r>
            <a:r>
              <a:rPr lang="en-IN" dirty="0" smtClean="0"/>
              <a:t>AB</a:t>
            </a:r>
          </a:p>
          <a:p>
            <a:pPr marL="0" indent="0" fontAlgn="base">
              <a:buNone/>
            </a:pPr>
            <a:r>
              <a:rPr lang="en-IN" dirty="0"/>
              <a:t>B → b</a:t>
            </a:r>
          </a:p>
          <a:p>
            <a:pPr marL="0" indent="0" fontAlgn="base">
              <a:buNone/>
            </a:pPr>
            <a:r>
              <a:rPr lang="en-IN" dirty="0"/>
              <a:t>D → d</a:t>
            </a:r>
          </a:p>
          <a:p>
            <a:pPr marL="0" indent="0" fontAlgn="base">
              <a:buNone/>
            </a:pPr>
            <a:endParaRPr lang="en-IN" dirty="0"/>
          </a:p>
          <a:p>
            <a:pPr marL="0" indent="0" fontAlgn="base">
              <a:buNone/>
            </a:pPr>
            <a:r>
              <a:rPr lang="en-IN" dirty="0"/>
              <a:t> </a:t>
            </a:r>
          </a:p>
          <a:p>
            <a:pPr fontAlgn="base"/>
            <a:r>
              <a:rPr lang="en-IN" dirty="0"/>
              <a:t>This grammar is in </a:t>
            </a:r>
            <a:r>
              <a:rPr lang="en-IN" dirty="0" err="1"/>
              <a:t>chomsky</a:t>
            </a:r>
            <a:r>
              <a:rPr lang="en-IN" dirty="0"/>
              <a:t> normal form.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98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e4ec465b-67ff-423b-80b3-ae512c838d3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35"/>
          <a:stretch/>
        </p:blipFill>
        <p:spPr bwMode="auto">
          <a:xfrm>
            <a:off x="0" y="-76200"/>
            <a:ext cx="9144000" cy="707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9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blob:https://web.whatsapp.com/e4ec465b-67ff-423b-80b3-ae512c838d3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35" t="59404" r="7535" b="-78693"/>
          <a:stretch/>
        </p:blipFill>
        <p:spPr bwMode="auto">
          <a:xfrm>
            <a:off x="-228600" y="2438400"/>
            <a:ext cx="9144000" cy="121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9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1" b="70202"/>
          <a:stretch/>
        </p:blipFill>
        <p:spPr bwMode="auto">
          <a:xfrm>
            <a:off x="0" y="806246"/>
            <a:ext cx="9144000" cy="300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9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7e181b43-cbfb-4618-9e66-03ffcd36e43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5" b="30705"/>
          <a:stretch/>
        </p:blipFill>
        <p:spPr bwMode="auto">
          <a:xfrm>
            <a:off x="0" y="850490"/>
            <a:ext cx="9144000" cy="486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86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14"/>
          <a:stretch/>
        </p:blipFill>
        <p:spPr bwMode="auto">
          <a:xfrm>
            <a:off x="0" y="1066800"/>
            <a:ext cx="9144000" cy="374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0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67"/>
          <a:stretch/>
        </p:blipFill>
        <p:spPr bwMode="auto">
          <a:xfrm>
            <a:off x="-76200" y="76200"/>
            <a:ext cx="9144000" cy="6599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9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89" b="17077"/>
          <a:stretch/>
        </p:blipFill>
        <p:spPr bwMode="auto">
          <a:xfrm>
            <a:off x="0" y="685801"/>
            <a:ext cx="9144000" cy="357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32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" b="40484"/>
          <a:stretch/>
        </p:blipFill>
        <p:spPr bwMode="auto">
          <a:xfrm>
            <a:off x="0" y="0"/>
            <a:ext cx="9144000" cy="6710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02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50"/>
          <a:stretch/>
        </p:blipFill>
        <p:spPr bwMode="auto"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32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Normal Forms:</a:t>
            </a:r>
            <a:endParaRPr lang="en-IN" sz="3200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66871" y="1594248"/>
            <a:ext cx="8640442" cy="34945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6501" rIns="0" bIns="7141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303030"/>
              </a:solidFill>
              <a:effectLst/>
              <a:latin typeface="Roboto Condensed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 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  By reducing the grammar, the grammar gets minimized but does not get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dirty="0">
                <a:solidFill>
                  <a:srgbClr val="303030"/>
                </a:solidFill>
                <a:latin typeface="Arimo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303030"/>
                </a:solidFill>
                <a:latin typeface="Arimo"/>
                <a:cs typeface="Arial" pitchFamily="34" charset="0"/>
              </a:rPr>
              <a:t>   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standardized.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303030"/>
              </a:solidFill>
              <a:effectLst/>
              <a:latin typeface="Arimo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   This is because the RHS of productions have no specific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303030"/>
              </a:solidFill>
              <a:effectLst/>
              <a:latin typeface="Arimo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    In order to standardize the grammar, normalization is performed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dirty="0">
                <a:solidFill>
                  <a:srgbClr val="303030"/>
                </a:solidFill>
                <a:latin typeface="Arimo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rgbClr val="303030"/>
                </a:solidFill>
                <a:latin typeface="Arimo"/>
                <a:cs typeface="Arial" pitchFamily="34" charset="0"/>
              </a:rPr>
              <a:t>   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latin typeface="Arimo"/>
                <a:cs typeface="Arial" pitchFamily="34" charset="0"/>
              </a:rPr>
              <a:t>normal forms.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8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9" b="36371"/>
          <a:stretch/>
        </p:blipFill>
        <p:spPr bwMode="auto">
          <a:xfrm>
            <a:off x="0" y="-86032"/>
            <a:ext cx="9144000" cy="702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8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1" b="49919"/>
          <a:stretch/>
        </p:blipFill>
        <p:spPr bwMode="auto">
          <a:xfrm>
            <a:off x="0" y="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2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" b="50887"/>
          <a:stretch/>
        </p:blipFill>
        <p:spPr bwMode="auto">
          <a:xfrm>
            <a:off x="0" y="390832"/>
            <a:ext cx="9144000" cy="578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52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20"/>
          <a:stretch/>
        </p:blipFill>
        <p:spPr bwMode="auto">
          <a:xfrm>
            <a:off x="0" y="990600"/>
            <a:ext cx="9144000" cy="365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52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7" r="8226" b="39274"/>
          <a:stretch/>
        </p:blipFill>
        <p:spPr bwMode="auto">
          <a:xfrm>
            <a:off x="0" y="0"/>
            <a:ext cx="839183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4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0" r="5323" b="4496"/>
          <a:stretch/>
        </p:blipFill>
        <p:spPr bwMode="auto">
          <a:xfrm>
            <a:off x="258097" y="538316"/>
            <a:ext cx="8657303" cy="493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3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51513"/>
          <a:stretch/>
        </p:blipFill>
        <p:spPr bwMode="auto">
          <a:xfrm>
            <a:off x="0" y="754626"/>
            <a:ext cx="9144000" cy="5188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32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5"/>
          <a:stretch/>
        </p:blipFill>
        <p:spPr bwMode="auto">
          <a:xfrm>
            <a:off x="0" y="231058"/>
            <a:ext cx="9144000" cy="632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6" b="42883"/>
          <a:stretch/>
        </p:blipFill>
        <p:spPr bwMode="auto">
          <a:xfrm>
            <a:off x="0" y="381000"/>
            <a:ext cx="9144000" cy="550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924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5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Chomsky Normal Form | Normal Forms in Automata | Gate Vidyal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220481" cy="20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30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610599" cy="403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56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4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981200"/>
            <a:ext cx="95250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21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70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b="1" u="sng" dirty="0"/>
              <a:t>Chomsky Normal Form-</a:t>
            </a:r>
            <a:r>
              <a:rPr lang="en-IN" sz="3200" b="1" dirty="0"/>
              <a:t/>
            </a:r>
            <a:br>
              <a:rPr lang="en-IN" sz="3200" b="1" dirty="0"/>
            </a:b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/>
            <a:r>
              <a:rPr lang="en-US" dirty="0"/>
              <a:t>A context free grammar is said to be in </a:t>
            </a:r>
            <a:r>
              <a:rPr lang="en-US" dirty="0" err="1"/>
              <a:t>chomsky</a:t>
            </a:r>
            <a:r>
              <a:rPr lang="en-US" dirty="0"/>
              <a:t> normal form (CNF) if all its productions are of the form-</a:t>
            </a:r>
          </a:p>
          <a:p>
            <a:pPr marL="0" indent="0" algn="just" fontAlgn="base">
              <a:buNone/>
            </a:pPr>
            <a:r>
              <a:rPr lang="en-US" b="1" dirty="0" smtClean="0"/>
              <a:t>			A</a:t>
            </a:r>
            <a:r>
              <a:rPr lang="en-US" b="1" dirty="0"/>
              <a:t> </a:t>
            </a:r>
            <a:r>
              <a:rPr lang="en-US" dirty="0"/>
              <a:t>→</a:t>
            </a:r>
            <a:r>
              <a:rPr lang="en-US" b="1" dirty="0"/>
              <a:t> </a:t>
            </a:r>
            <a:r>
              <a:rPr lang="en-US" b="1" dirty="0" smtClean="0"/>
              <a:t>BC</a:t>
            </a:r>
          </a:p>
          <a:p>
            <a:pPr marL="0" indent="0" algn="just" fontAlgn="base">
              <a:buNone/>
            </a:pPr>
            <a:r>
              <a:rPr lang="en-US" b="1" dirty="0"/>
              <a:t>	</a:t>
            </a:r>
            <a:r>
              <a:rPr lang="en-US" b="1" dirty="0" smtClean="0"/>
              <a:t>		</a:t>
            </a:r>
            <a:r>
              <a:rPr lang="en-US" b="1" dirty="0"/>
              <a:t> </a:t>
            </a:r>
            <a:r>
              <a:rPr lang="en-US" dirty="0" smtClean="0"/>
              <a:t>or</a:t>
            </a:r>
          </a:p>
          <a:p>
            <a:pPr marL="0" indent="0" algn="just" fontAlgn="base">
              <a:buNone/>
            </a:pPr>
            <a:r>
              <a:rPr lang="en-US" b="1" dirty="0"/>
              <a:t>	</a:t>
            </a:r>
            <a:r>
              <a:rPr lang="en-US" b="1" dirty="0" smtClean="0"/>
              <a:t>		</a:t>
            </a:r>
            <a:r>
              <a:rPr lang="en-US" b="1" dirty="0"/>
              <a:t> A </a:t>
            </a:r>
            <a:r>
              <a:rPr lang="en-US" dirty="0"/>
              <a:t>→</a:t>
            </a:r>
            <a:r>
              <a:rPr lang="en-US" b="1" dirty="0"/>
              <a:t> a</a:t>
            </a:r>
            <a:endParaRPr lang="en-US" dirty="0"/>
          </a:p>
          <a:p>
            <a:pPr marL="0" indent="0" algn="just" fontAlgn="base">
              <a:buNone/>
            </a:pPr>
            <a:r>
              <a:rPr lang="en-US" dirty="0"/>
              <a:t> </a:t>
            </a:r>
            <a:r>
              <a:rPr lang="en-US" dirty="0" smtClean="0"/>
              <a:t>   where</a:t>
            </a:r>
            <a:r>
              <a:rPr lang="en-US" dirty="0"/>
              <a:t> A, B, C are non-terminals </a:t>
            </a:r>
            <a:endParaRPr lang="en-US" dirty="0" smtClean="0"/>
          </a:p>
          <a:p>
            <a:pPr marL="0" indent="0" algn="just" fontAlgn="base">
              <a:buNone/>
            </a:pPr>
            <a:r>
              <a:rPr lang="en-US" dirty="0"/>
              <a:t> </a:t>
            </a:r>
            <a:r>
              <a:rPr lang="en-US" dirty="0" smtClean="0"/>
              <a:t>   a </a:t>
            </a:r>
            <a:r>
              <a:rPr lang="en-US" dirty="0"/>
              <a:t>is a terminal.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160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smtClean="0"/>
              <a:t>Steps : 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029200"/>
          </a:xfrm>
        </p:spPr>
        <p:txBody>
          <a:bodyPr>
            <a:normAutofit/>
          </a:bodyPr>
          <a:lstStyle/>
          <a:p>
            <a:pPr fontAlgn="base"/>
            <a:r>
              <a:rPr lang="en-US" sz="2000" dirty="0"/>
              <a:t>Reduce the grammar completely by-</a:t>
            </a:r>
          </a:p>
          <a:p>
            <a:pPr lvl="1" fontAlgn="base"/>
            <a:r>
              <a:rPr lang="en-US" sz="2000" dirty="0"/>
              <a:t>Eliminating ∈ productions</a:t>
            </a:r>
          </a:p>
          <a:p>
            <a:pPr lvl="1" fontAlgn="base"/>
            <a:r>
              <a:rPr lang="en-US" sz="2000" dirty="0"/>
              <a:t>Eliminating unit productions</a:t>
            </a:r>
          </a:p>
          <a:p>
            <a:pPr lvl="1" fontAlgn="base"/>
            <a:r>
              <a:rPr lang="en-US" sz="2000" dirty="0"/>
              <a:t>Eliminating useless </a:t>
            </a:r>
            <a:r>
              <a:rPr lang="en-US" sz="2000" dirty="0" smtClean="0"/>
              <a:t>productions</a:t>
            </a:r>
          </a:p>
          <a:p>
            <a:pPr lvl="1" fontAlgn="base"/>
            <a:endParaRPr lang="en-US" sz="2000" dirty="0"/>
          </a:p>
          <a:p>
            <a:pPr fontAlgn="base"/>
            <a:r>
              <a:rPr lang="en-US" sz="2000" dirty="0" smtClean="0"/>
              <a:t>Add to the solution the productions which are already in CNF</a:t>
            </a:r>
          </a:p>
          <a:p>
            <a:pPr lvl="1" fontAlgn="base"/>
            <a:endParaRPr lang="en-US" sz="2000" dirty="0"/>
          </a:p>
          <a:p>
            <a:pPr fontAlgn="base"/>
            <a:r>
              <a:rPr lang="en-US" sz="2000" dirty="0" smtClean="0"/>
              <a:t>For the remaining non CNF productions, </a:t>
            </a:r>
          </a:p>
          <a:p>
            <a:pPr lvl="2" fontAlgn="base"/>
            <a:r>
              <a:rPr lang="en-US" sz="2000" dirty="0" smtClean="0"/>
              <a:t>Replace the terminals with some variables</a:t>
            </a:r>
          </a:p>
          <a:p>
            <a:pPr lvl="2" fontAlgn="base"/>
            <a:r>
              <a:rPr lang="en-US" sz="2000" dirty="0" smtClean="0"/>
              <a:t>Limit the number of variables at RHS to 2</a:t>
            </a:r>
            <a:endParaRPr lang="en-US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0278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Example 1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Convert the given grammar to CNF-</a:t>
            </a:r>
          </a:p>
          <a:p>
            <a:pPr marL="0" indent="0" fontAlgn="base">
              <a:buNone/>
            </a:pPr>
            <a:r>
              <a:rPr lang="en-US" sz="2400" dirty="0" smtClean="0"/>
              <a:t>	</a:t>
            </a:r>
          </a:p>
          <a:p>
            <a:pPr marL="0" indent="0" fontAlgn="base">
              <a:buNone/>
            </a:pPr>
            <a:r>
              <a:rPr lang="en-US" sz="2400" dirty="0"/>
              <a:t>	</a:t>
            </a:r>
            <a:r>
              <a:rPr lang="en-US" sz="2400" dirty="0" smtClean="0"/>
              <a:t>S</a:t>
            </a:r>
            <a:r>
              <a:rPr lang="en-US" sz="2400" dirty="0"/>
              <a:t> → </a:t>
            </a:r>
            <a:r>
              <a:rPr lang="en-US" sz="2400" dirty="0" err="1"/>
              <a:t>aAD</a:t>
            </a:r>
            <a:endParaRPr lang="en-US" sz="2400" dirty="0"/>
          </a:p>
          <a:p>
            <a:pPr marL="0" indent="0" fontAlgn="base">
              <a:buNone/>
            </a:pPr>
            <a:r>
              <a:rPr lang="en-US" sz="2400" dirty="0" smtClean="0"/>
              <a:t>	A</a:t>
            </a:r>
            <a:r>
              <a:rPr lang="en-US" sz="2400" dirty="0"/>
              <a:t> → </a:t>
            </a:r>
            <a:r>
              <a:rPr lang="en-US" sz="2400" dirty="0" err="1"/>
              <a:t>aB</a:t>
            </a:r>
            <a:r>
              <a:rPr lang="en-US" sz="2400" dirty="0"/>
              <a:t> / </a:t>
            </a:r>
            <a:r>
              <a:rPr lang="en-US" sz="2400" dirty="0" err="1"/>
              <a:t>bAB</a:t>
            </a:r>
            <a:endParaRPr lang="en-US" sz="2400" dirty="0"/>
          </a:p>
          <a:p>
            <a:pPr marL="0" indent="0" fontAlgn="base">
              <a:buNone/>
            </a:pPr>
            <a:r>
              <a:rPr lang="en-US" sz="2400" dirty="0" smtClean="0"/>
              <a:t>	B</a:t>
            </a:r>
            <a:r>
              <a:rPr lang="en-US" sz="2400" dirty="0"/>
              <a:t> → b</a:t>
            </a:r>
          </a:p>
          <a:p>
            <a:pPr marL="0" indent="0" fontAlgn="base">
              <a:buNone/>
            </a:pPr>
            <a:r>
              <a:rPr lang="en-US" sz="2400" dirty="0" smtClean="0"/>
              <a:t>	D</a:t>
            </a:r>
            <a:r>
              <a:rPr lang="en-US" sz="2400" dirty="0"/>
              <a:t> → d</a:t>
            </a:r>
          </a:p>
          <a:p>
            <a:pPr fontAlgn="base"/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886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880"/>
            <a:ext cx="8229600" cy="4389120"/>
          </a:xfrm>
        </p:spPr>
        <p:txBody>
          <a:bodyPr>
            <a:noAutofit/>
          </a:bodyPr>
          <a:lstStyle/>
          <a:p>
            <a:pPr fontAlgn="base"/>
            <a:r>
              <a:rPr lang="en-US" sz="2400" b="1" u="sng" dirty="0"/>
              <a:t>Step-01:</a:t>
            </a:r>
            <a:endParaRPr lang="en-US" sz="2400" b="1" dirty="0"/>
          </a:p>
          <a:p>
            <a:pPr marL="0" indent="0" fontAlgn="base">
              <a:buNone/>
            </a:pPr>
            <a:r>
              <a:rPr lang="en-US" sz="2400" dirty="0"/>
              <a:t> </a:t>
            </a:r>
          </a:p>
          <a:p>
            <a:pPr lvl="1" fontAlgn="base"/>
            <a:r>
              <a:rPr lang="en-US" dirty="0"/>
              <a:t>The given grammar is already completely reduced</a:t>
            </a:r>
            <a:r>
              <a:rPr lang="en-US" dirty="0" smtClean="0"/>
              <a:t>.</a:t>
            </a:r>
          </a:p>
          <a:p>
            <a:pPr fontAlgn="base"/>
            <a:endParaRPr lang="en-US" sz="2400" b="1" u="sng" dirty="0" smtClean="0"/>
          </a:p>
          <a:p>
            <a:pPr fontAlgn="base"/>
            <a:r>
              <a:rPr lang="en-US" sz="2400" b="1" u="sng" dirty="0" smtClean="0"/>
              <a:t>Step-02</a:t>
            </a:r>
            <a:r>
              <a:rPr lang="en-US" sz="2400" b="1" u="sng" dirty="0"/>
              <a:t>:</a:t>
            </a:r>
            <a:endParaRPr lang="en-US" sz="2400" b="1" dirty="0"/>
          </a:p>
          <a:p>
            <a:pPr marL="0" indent="0" fontAlgn="base">
              <a:buNone/>
            </a:pPr>
            <a:r>
              <a:rPr lang="en-US" sz="2400" dirty="0"/>
              <a:t> </a:t>
            </a:r>
          </a:p>
          <a:p>
            <a:pPr marL="0" indent="0" fontAlgn="base">
              <a:buNone/>
            </a:pPr>
            <a:r>
              <a:rPr lang="en-US" sz="2400" dirty="0" smtClean="0"/>
              <a:t>	The </a:t>
            </a:r>
            <a:r>
              <a:rPr lang="en-US" sz="2400" dirty="0"/>
              <a:t>productions already in </a:t>
            </a:r>
            <a:r>
              <a:rPr lang="en-US" sz="2400" dirty="0" err="1"/>
              <a:t>chomsky</a:t>
            </a:r>
            <a:r>
              <a:rPr lang="en-US" sz="2400" dirty="0"/>
              <a:t> normal form are-</a:t>
            </a:r>
          </a:p>
          <a:p>
            <a:pPr marL="0" indent="0" fontAlgn="base">
              <a:buNone/>
            </a:pPr>
            <a:r>
              <a:rPr lang="en-US" sz="2400" dirty="0" smtClean="0"/>
              <a:t>		B</a:t>
            </a:r>
            <a:r>
              <a:rPr lang="en-US" sz="2400" dirty="0"/>
              <a:t> → b        ………..(1)</a:t>
            </a:r>
          </a:p>
          <a:p>
            <a:pPr marL="0" indent="0" fontAlgn="base">
              <a:buNone/>
            </a:pPr>
            <a:r>
              <a:rPr lang="en-US" sz="2400" dirty="0" smtClean="0"/>
              <a:t>		D</a:t>
            </a:r>
            <a:r>
              <a:rPr lang="en-US" sz="2400" dirty="0"/>
              <a:t> → d        ………..(2)</a:t>
            </a:r>
          </a:p>
          <a:p>
            <a:pPr marL="0" indent="0" fontAlgn="base">
              <a:buNone/>
            </a:pPr>
            <a:r>
              <a:rPr lang="en-US" sz="2400" dirty="0" smtClean="0"/>
              <a:t>	</a:t>
            </a:r>
          </a:p>
          <a:p>
            <a:pPr marL="0" indent="0" fontAlgn="base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These </a:t>
            </a:r>
            <a:r>
              <a:rPr lang="en-US" sz="2400" dirty="0"/>
              <a:t>productions will remain as they are.</a:t>
            </a:r>
          </a:p>
          <a:p>
            <a:pPr fontAlgn="base"/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630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880"/>
            <a:ext cx="8229600" cy="4389120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 dirty="0"/>
              <a:t>The productions not in </a:t>
            </a:r>
            <a:r>
              <a:rPr lang="en-US" dirty="0" err="1"/>
              <a:t>chomsky</a:t>
            </a:r>
            <a:r>
              <a:rPr lang="en-US" dirty="0"/>
              <a:t> normal form are-</a:t>
            </a:r>
          </a:p>
          <a:p>
            <a:pPr marL="0" indent="0" fontAlgn="base">
              <a:buNone/>
            </a:pPr>
            <a:r>
              <a:rPr lang="en-US" dirty="0" smtClean="0"/>
              <a:t>	S</a:t>
            </a:r>
            <a:r>
              <a:rPr lang="en-US" dirty="0"/>
              <a:t> → </a:t>
            </a:r>
            <a:r>
              <a:rPr lang="en-US" dirty="0" err="1"/>
              <a:t>aAD</a:t>
            </a:r>
            <a:r>
              <a:rPr lang="en-US" dirty="0"/>
              <a:t>                ………..(3)</a:t>
            </a:r>
          </a:p>
          <a:p>
            <a:pPr marL="0" indent="0" fontAlgn="base">
              <a:buNone/>
            </a:pPr>
            <a:r>
              <a:rPr lang="en-US" dirty="0" smtClean="0"/>
              <a:t>	A</a:t>
            </a:r>
            <a:r>
              <a:rPr lang="en-US" dirty="0"/>
              <a:t> → </a:t>
            </a:r>
            <a:r>
              <a:rPr lang="en-US" dirty="0" err="1"/>
              <a:t>aB</a:t>
            </a:r>
            <a:r>
              <a:rPr lang="en-US" dirty="0"/>
              <a:t> / </a:t>
            </a:r>
            <a:r>
              <a:rPr lang="en-US" dirty="0" err="1"/>
              <a:t>bAB</a:t>
            </a:r>
            <a:r>
              <a:rPr lang="en-US" dirty="0"/>
              <a:t>         ………..(4)</a:t>
            </a:r>
          </a:p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	We </a:t>
            </a:r>
            <a:r>
              <a:rPr lang="en-US" dirty="0"/>
              <a:t>will convert these productions in </a:t>
            </a:r>
            <a:r>
              <a:rPr lang="en-US" dirty="0" err="1"/>
              <a:t>chomsky</a:t>
            </a:r>
            <a:r>
              <a:rPr lang="en-US" dirty="0"/>
              <a:t> normal form</a:t>
            </a:r>
            <a:r>
              <a:rPr lang="en-US" dirty="0" smtClean="0"/>
              <a:t>.</a:t>
            </a:r>
          </a:p>
          <a:p>
            <a:pPr fontAlgn="base"/>
            <a:endParaRPr lang="en-US" b="1" u="sng" dirty="0" smtClean="0"/>
          </a:p>
          <a:p>
            <a:pPr marL="0" indent="0" fontAlgn="base">
              <a:buNone/>
            </a:pPr>
            <a:r>
              <a:rPr lang="en-US" b="1" u="sng" dirty="0" smtClean="0"/>
              <a:t>Step-03</a:t>
            </a:r>
            <a:r>
              <a:rPr lang="en-US" b="1" u="sng" dirty="0"/>
              <a:t>:</a:t>
            </a:r>
            <a:endParaRPr lang="en-US" b="1" dirty="0"/>
          </a:p>
          <a:p>
            <a:pPr marL="0" indent="0" fontAlgn="base">
              <a:buNone/>
            </a:pPr>
            <a:r>
              <a:rPr lang="en-US" dirty="0"/>
              <a:t> </a:t>
            </a:r>
          </a:p>
          <a:p>
            <a:pPr fontAlgn="base"/>
            <a:r>
              <a:rPr lang="en-US" dirty="0"/>
              <a:t>Replace the terminal symbols a and b by new variables </a:t>
            </a:r>
            <a:r>
              <a:rPr lang="en-US" dirty="0" smtClean="0"/>
              <a:t>R1</a:t>
            </a:r>
            <a:r>
              <a:rPr lang="en-US" dirty="0"/>
              <a:t> and </a:t>
            </a:r>
            <a:r>
              <a:rPr lang="en-US" dirty="0" smtClean="0"/>
              <a:t>R2.</a:t>
            </a:r>
            <a:endParaRPr lang="en-US" dirty="0"/>
          </a:p>
          <a:p>
            <a:pPr marL="0" indent="0" fontAlgn="base">
              <a:buNone/>
            </a:pPr>
            <a:r>
              <a:rPr lang="en-US" dirty="0"/>
              <a:t> </a:t>
            </a:r>
          </a:p>
          <a:p>
            <a:pPr fontAlgn="base"/>
            <a:r>
              <a:rPr lang="en-US" dirty="0"/>
              <a:t>This is done by introducing the following two new productions in the grammar-</a:t>
            </a:r>
          </a:p>
          <a:p>
            <a:pPr marL="0" indent="0" fontAlgn="base">
              <a:buNone/>
            </a:pPr>
            <a:r>
              <a:rPr lang="en-US" dirty="0" smtClean="0"/>
              <a:t>		R1</a:t>
            </a:r>
            <a:r>
              <a:rPr lang="en-US" dirty="0"/>
              <a:t> → a       ………..(5)</a:t>
            </a:r>
          </a:p>
          <a:p>
            <a:pPr marL="0" indent="0" fontAlgn="base">
              <a:buNone/>
            </a:pPr>
            <a:r>
              <a:rPr lang="en-US" dirty="0" smtClean="0"/>
              <a:t>		R2</a:t>
            </a:r>
            <a:r>
              <a:rPr lang="en-US" dirty="0"/>
              <a:t> → b       ………..(6)</a:t>
            </a:r>
          </a:p>
          <a:p>
            <a:pPr fontAlgn="base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27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4480"/>
            <a:ext cx="8229600" cy="4389120"/>
          </a:xfrm>
        </p:spPr>
        <p:txBody>
          <a:bodyPr>
            <a:normAutofit/>
          </a:bodyPr>
          <a:lstStyle/>
          <a:p>
            <a:pPr fontAlgn="base"/>
            <a:r>
              <a:rPr lang="en-US" sz="2000" dirty="0"/>
              <a:t>Now, the productions (3) and (4) modifies to-</a:t>
            </a:r>
          </a:p>
          <a:p>
            <a:pPr marL="0" indent="0" fontAlgn="base">
              <a:buNone/>
            </a:pPr>
            <a:r>
              <a:rPr lang="en-US" sz="2000" dirty="0" smtClean="0"/>
              <a:t>	S</a:t>
            </a:r>
            <a:r>
              <a:rPr lang="en-US" sz="2000" dirty="0"/>
              <a:t> → </a:t>
            </a:r>
            <a:r>
              <a:rPr lang="en-US" sz="2000" dirty="0" smtClean="0"/>
              <a:t>R1AD</a:t>
            </a:r>
            <a:r>
              <a:rPr lang="en-US" sz="2000" dirty="0"/>
              <a:t>                  ………..(7)</a:t>
            </a:r>
          </a:p>
          <a:p>
            <a:pPr marL="0" indent="0" fontAlgn="base">
              <a:buNone/>
            </a:pPr>
            <a:r>
              <a:rPr lang="en-US" sz="2000" dirty="0" smtClean="0"/>
              <a:t>	A</a:t>
            </a:r>
            <a:r>
              <a:rPr lang="en-US" sz="2000" dirty="0"/>
              <a:t> → </a:t>
            </a:r>
            <a:r>
              <a:rPr lang="en-US" sz="2000" dirty="0" smtClean="0"/>
              <a:t>R1B </a:t>
            </a:r>
            <a:r>
              <a:rPr lang="en-US" sz="2000" dirty="0"/>
              <a:t>/ </a:t>
            </a:r>
            <a:r>
              <a:rPr lang="en-US" sz="2000" dirty="0" smtClean="0"/>
              <a:t>R2AB</a:t>
            </a:r>
            <a:r>
              <a:rPr lang="en-US" sz="2000" dirty="0"/>
              <a:t>         ………..(8</a:t>
            </a:r>
            <a:r>
              <a:rPr lang="en-US" sz="2000" dirty="0" smtClean="0"/>
              <a:t>)</a:t>
            </a:r>
          </a:p>
          <a:p>
            <a:pPr marL="0" indent="0" fontAlgn="base">
              <a:buNone/>
            </a:pPr>
            <a:endParaRPr lang="en-US" sz="2000" dirty="0"/>
          </a:p>
          <a:p>
            <a:pPr fontAlgn="base"/>
            <a:r>
              <a:rPr lang="en-US" sz="2000" dirty="0"/>
              <a:t> Replace AD and AB by new variables </a:t>
            </a:r>
            <a:r>
              <a:rPr lang="en-US" sz="2000" dirty="0" smtClean="0"/>
              <a:t>R3</a:t>
            </a:r>
            <a:r>
              <a:rPr lang="en-US" sz="2000" dirty="0"/>
              <a:t> and </a:t>
            </a:r>
            <a:r>
              <a:rPr lang="en-US" sz="2000" dirty="0" smtClean="0"/>
              <a:t>R4 </a:t>
            </a:r>
            <a:r>
              <a:rPr lang="en-US" sz="2000" dirty="0"/>
              <a:t> respectively</a:t>
            </a:r>
            <a:r>
              <a:rPr lang="en-US" sz="2000" dirty="0" smtClean="0"/>
              <a:t>.</a:t>
            </a:r>
          </a:p>
          <a:p>
            <a:pPr marL="0" indent="0" fontAlgn="base">
              <a:buNone/>
            </a:pPr>
            <a:r>
              <a:rPr lang="en-US" sz="2000" dirty="0"/>
              <a:t>	</a:t>
            </a:r>
            <a:endParaRPr lang="en-US" sz="2000" dirty="0" smtClean="0"/>
          </a:p>
          <a:p>
            <a:pPr marL="0" indent="0" fontAlgn="base">
              <a:buNone/>
            </a:pPr>
            <a:r>
              <a:rPr lang="en-US" sz="2000" dirty="0"/>
              <a:t>	</a:t>
            </a:r>
            <a:r>
              <a:rPr lang="en-US" sz="2000" dirty="0" smtClean="0"/>
              <a:t>R3 </a:t>
            </a:r>
            <a:r>
              <a:rPr lang="en-US" sz="2000" dirty="0" smtClean="0">
                <a:sym typeface="Wingdings" pitchFamily="2" charset="2"/>
              </a:rPr>
              <a:t> AD </a:t>
            </a:r>
            <a:r>
              <a:rPr lang="en-US" sz="2000" dirty="0" smtClean="0"/>
              <a:t>………..(9)</a:t>
            </a:r>
            <a:endParaRPr lang="en-US" sz="2000" dirty="0" smtClean="0">
              <a:sym typeface="Wingdings" pitchFamily="2" charset="2"/>
            </a:endParaRPr>
          </a:p>
          <a:p>
            <a:pPr marL="0" indent="0" fontAlgn="base">
              <a:buNone/>
            </a:pPr>
            <a:r>
              <a:rPr lang="en-US" sz="2000" dirty="0">
                <a:sym typeface="Wingdings" pitchFamily="2" charset="2"/>
              </a:rPr>
              <a:t>	</a:t>
            </a:r>
            <a:r>
              <a:rPr lang="en-US" sz="2000" dirty="0" smtClean="0">
                <a:sym typeface="Wingdings" pitchFamily="2" charset="2"/>
              </a:rPr>
              <a:t>R4  AB </a:t>
            </a:r>
            <a:r>
              <a:rPr lang="en-US" sz="2000" dirty="0" smtClean="0"/>
              <a:t>………..(10)</a:t>
            </a:r>
          </a:p>
          <a:p>
            <a:pPr marL="393192" lvl="1" indent="0" fontAlgn="base">
              <a:buNone/>
            </a:pPr>
            <a:r>
              <a:rPr lang="en-US" sz="1800" dirty="0"/>
              <a:t>	</a:t>
            </a:r>
            <a:r>
              <a:rPr lang="en-US" sz="1800" dirty="0" smtClean="0"/>
              <a:t>S </a:t>
            </a:r>
            <a:r>
              <a:rPr lang="en-US" sz="1800" dirty="0" smtClean="0">
                <a:sym typeface="Wingdings" pitchFamily="2" charset="2"/>
              </a:rPr>
              <a:t> R1 R3 </a:t>
            </a:r>
            <a:r>
              <a:rPr lang="en-US" sz="1800" dirty="0" smtClean="0"/>
              <a:t>………..(11)</a:t>
            </a:r>
            <a:endParaRPr lang="en-US" sz="1800" dirty="0" smtClean="0">
              <a:sym typeface="Wingdings" pitchFamily="2" charset="2"/>
            </a:endParaRPr>
          </a:p>
          <a:p>
            <a:pPr marL="393192" lvl="1" indent="0" fontAlgn="base">
              <a:buNone/>
            </a:pPr>
            <a:r>
              <a:rPr lang="en-US" sz="1800" dirty="0">
                <a:sym typeface="Wingdings" pitchFamily="2" charset="2"/>
              </a:rPr>
              <a:t>	</a:t>
            </a:r>
            <a:r>
              <a:rPr lang="en-US" sz="1800" dirty="0" smtClean="0">
                <a:sym typeface="Wingdings" pitchFamily="2" charset="2"/>
              </a:rPr>
              <a:t>A  R1B / R2R4 </a:t>
            </a:r>
            <a:r>
              <a:rPr lang="en-US" sz="1800" dirty="0" smtClean="0"/>
              <a:t>………..(12)</a:t>
            </a:r>
            <a:endParaRPr lang="en-US" sz="18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956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149</TotalTime>
  <Words>145</Words>
  <Application>Microsoft Office PowerPoint</Application>
  <PresentationFormat>On-screen Show (4:3)</PresentationFormat>
  <Paragraphs>85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Chomsky Normal Form </vt:lpstr>
      <vt:lpstr>Normal Forms:</vt:lpstr>
      <vt:lpstr>PowerPoint Presentation</vt:lpstr>
      <vt:lpstr>Chomsky Normal Form- </vt:lpstr>
      <vt:lpstr>Steps : </vt:lpstr>
      <vt:lpstr>Example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Chomsky Norma Form </dc:title>
  <dc:creator>Isha</dc:creator>
  <cp:lastModifiedBy>abc</cp:lastModifiedBy>
  <cp:revision>47</cp:revision>
  <dcterms:created xsi:type="dcterms:W3CDTF">2006-08-16T00:00:00Z</dcterms:created>
  <dcterms:modified xsi:type="dcterms:W3CDTF">2021-09-24T04:20:00Z</dcterms:modified>
</cp:coreProperties>
</file>